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5" r:id="rId3"/>
    <p:sldId id="267" r:id="rId4"/>
    <p:sldId id="260" r:id="rId5"/>
    <p:sldId id="257" r:id="rId6"/>
    <p:sldId id="268" r:id="rId7"/>
    <p:sldId id="269" r:id="rId8"/>
    <p:sldId id="270" r:id="rId9"/>
    <p:sldId id="261" r:id="rId10"/>
    <p:sldId id="259" r:id="rId11"/>
    <p:sldId id="262" r:id="rId12"/>
    <p:sldId id="263"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71" autoAdjust="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653A2-FDFD-4E40-94F1-7A850319CD00}" type="datetimeFigureOut">
              <a:rPr lang="en-US" smtClean="0"/>
              <a:pPr/>
              <a:t>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9146C3-E5C1-403E-9098-7C309FCAF4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653A2-FDFD-4E40-94F1-7A850319CD00}" type="datetimeFigureOut">
              <a:rPr lang="en-US" smtClean="0"/>
              <a:pPr/>
              <a:t>2/12/2013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146C3-E5C1-403E-9098-7C309FCAF4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leencrod.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eecountync.gov/Departments/GISStrategicServices.aspx" TargetMode="External"/><Relationship Id="rId2" Type="http://schemas.openxmlformats.org/officeDocument/2006/relationships/hyperlink" Target="mailto:dkovasckitz@leecountync.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herese.vick@gmail.com"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hyperlink" Target="http://www.splitestate.com/frack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1010a.gif"/>
          <p:cNvPicPr>
            <a:picLocks noChangeAspect="1"/>
          </p:cNvPicPr>
          <p:nvPr/>
        </p:nvPicPr>
        <p:blipFill>
          <a:blip r:embed="rId2" cstate="print"/>
          <a:stretch>
            <a:fillRect/>
          </a:stretch>
        </p:blipFill>
        <p:spPr>
          <a:xfrm>
            <a:off x="2667000" y="2057400"/>
            <a:ext cx="3810000" cy="2743200"/>
          </a:xfrm>
          <a:prstGeom prst="rect">
            <a:avLst/>
          </a:prstGeom>
        </p:spPr>
      </p:pic>
      <p:sp>
        <p:nvSpPr>
          <p:cNvPr id="2" name="Title 1"/>
          <p:cNvSpPr>
            <a:spLocks noGrp="1"/>
          </p:cNvSpPr>
          <p:nvPr>
            <p:ph type="ctrTitle"/>
          </p:nvPr>
        </p:nvSpPr>
        <p:spPr>
          <a:xfrm>
            <a:off x="685800" y="152401"/>
            <a:ext cx="7772400" cy="3276599"/>
          </a:xfrm>
        </p:spPr>
        <p:txBody>
          <a:bodyPr/>
          <a:lstStyle/>
          <a:p>
            <a:r>
              <a:rPr lang="en-US" dirty="0" smtClean="0"/>
              <a:t>SPLIT</a:t>
            </a:r>
            <a:br>
              <a:rPr lang="en-US" dirty="0" smtClean="0"/>
            </a:br>
            <a:r>
              <a:rPr lang="en-US" dirty="0" smtClean="0"/>
              <a:t/>
            </a:r>
            <a:br>
              <a:rPr lang="en-US" dirty="0" smtClean="0"/>
            </a:br>
            <a:endParaRPr lang="en-US" dirty="0"/>
          </a:p>
        </p:txBody>
      </p:sp>
      <p:sp>
        <p:nvSpPr>
          <p:cNvPr id="4" name="TextBox 3"/>
          <p:cNvSpPr txBox="1"/>
          <p:nvPr/>
        </p:nvSpPr>
        <p:spPr>
          <a:xfrm>
            <a:off x="0" y="2438400"/>
            <a:ext cx="9144000" cy="830997"/>
          </a:xfrm>
          <a:prstGeom prst="rect">
            <a:avLst/>
          </a:prstGeom>
          <a:noFill/>
        </p:spPr>
        <p:txBody>
          <a:bodyPr wrap="square" rtlCol="0" anchor="ctr">
            <a:spAutoFit/>
          </a:bodyPr>
          <a:lstStyle/>
          <a:p>
            <a:pPr algn="ctr"/>
            <a:r>
              <a:rPr lang="en-US" sz="4800" b="1" dirty="0" smtClean="0"/>
              <a:t>_____________________________</a:t>
            </a:r>
            <a:endParaRPr lang="en-US" sz="4800" b="1" dirty="0"/>
          </a:p>
        </p:txBody>
      </p:sp>
      <p:sp>
        <p:nvSpPr>
          <p:cNvPr id="5" name="TextBox 4"/>
          <p:cNvSpPr txBox="1"/>
          <p:nvPr/>
        </p:nvSpPr>
        <p:spPr>
          <a:xfrm>
            <a:off x="457200" y="4876800"/>
            <a:ext cx="8458200" cy="769441"/>
          </a:xfrm>
          <a:prstGeom prst="rect">
            <a:avLst/>
          </a:prstGeom>
          <a:noFill/>
        </p:spPr>
        <p:txBody>
          <a:bodyPr wrap="square" rtlCol="0">
            <a:spAutoFit/>
          </a:bodyPr>
          <a:lstStyle/>
          <a:p>
            <a:pPr algn="ctr"/>
            <a:r>
              <a:rPr lang="en-US" sz="4400" dirty="0" smtClean="0">
                <a:latin typeface="+mj-lt"/>
              </a:rPr>
              <a:t>ESTATES</a:t>
            </a:r>
            <a:endParaRPr lang="en-US" sz="4400" dirty="0">
              <a:latin typeface="+mj-lt"/>
            </a:endParaRPr>
          </a:p>
        </p:txBody>
      </p:sp>
      <p:pic>
        <p:nvPicPr>
          <p:cNvPr id="7" name="Picture 6" descr="images.jpg"/>
          <p:cNvPicPr>
            <a:picLocks noChangeAspect="1"/>
          </p:cNvPicPr>
          <p:nvPr/>
        </p:nvPicPr>
        <p:blipFill>
          <a:blip r:embed="rId3" cstate="print"/>
          <a:stretch>
            <a:fillRect/>
          </a:stretch>
        </p:blipFill>
        <p:spPr>
          <a:xfrm>
            <a:off x="8001000" y="5943600"/>
            <a:ext cx="685800" cy="651510"/>
          </a:xfrm>
          <a:prstGeom prst="rect">
            <a:avLst/>
          </a:prstGeom>
        </p:spPr>
      </p:pic>
      <p:sp>
        <p:nvSpPr>
          <p:cNvPr id="8" name="TextBox 7"/>
          <p:cNvSpPr txBox="1"/>
          <p:nvPr/>
        </p:nvSpPr>
        <p:spPr>
          <a:xfrm>
            <a:off x="6172200" y="6172200"/>
            <a:ext cx="1752600" cy="369332"/>
          </a:xfrm>
          <a:prstGeom prst="rect">
            <a:avLst/>
          </a:prstGeom>
          <a:noFill/>
        </p:spPr>
        <p:txBody>
          <a:bodyPr wrap="square" rtlCol="0">
            <a:spAutoFit/>
          </a:bodyPr>
          <a:lstStyle/>
          <a:p>
            <a:r>
              <a:rPr lang="en-US" b="1" dirty="0" smtClean="0">
                <a:solidFill>
                  <a:srgbClr val="0070C0"/>
                </a:solidFill>
              </a:rPr>
              <a:t>www.bredl.org</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2"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esktop\_ags_map3c032f1c126b40bf9505ce2e76a4795ax.jpg"/>
          <p:cNvPicPr>
            <a:picLocks noChangeAspect="1" noChangeArrowheads="1"/>
          </p:cNvPicPr>
          <p:nvPr/>
        </p:nvPicPr>
        <p:blipFill>
          <a:blip r:embed="rId2" cstate="print"/>
          <a:srcRect/>
          <a:stretch>
            <a:fillRect/>
          </a:stretch>
        </p:blipFill>
        <p:spPr bwMode="auto">
          <a:xfrm>
            <a:off x="-1" y="3505200"/>
            <a:ext cx="8534401" cy="3021281"/>
          </a:xfrm>
          <a:prstGeom prst="rect">
            <a:avLst/>
          </a:prstGeom>
          <a:noFill/>
        </p:spPr>
      </p:pic>
      <p:pic>
        <p:nvPicPr>
          <p:cNvPr id="2051" name="Picture 3" descr="C:\Users\owner\Desktop\_ags_map2fc3ae636d6c4be0bb74fd239f22c62ex.jpg"/>
          <p:cNvPicPr>
            <a:picLocks noChangeAspect="1" noChangeArrowheads="1"/>
          </p:cNvPicPr>
          <p:nvPr/>
        </p:nvPicPr>
        <p:blipFill>
          <a:blip r:embed="rId3" cstate="print"/>
          <a:srcRect/>
          <a:stretch>
            <a:fillRect/>
          </a:stretch>
        </p:blipFill>
        <p:spPr bwMode="auto">
          <a:xfrm>
            <a:off x="0" y="304800"/>
            <a:ext cx="8610600"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find out who owns my mineral rights?</a:t>
            </a:r>
            <a:endParaRPr lang="en-US" dirty="0"/>
          </a:p>
        </p:txBody>
      </p:sp>
      <p:sp>
        <p:nvSpPr>
          <p:cNvPr id="3" name="Content Placeholder 2"/>
          <p:cNvSpPr>
            <a:spLocks noGrp="1"/>
          </p:cNvSpPr>
          <p:nvPr>
            <p:ph idx="1"/>
          </p:nvPr>
        </p:nvSpPr>
        <p:spPr/>
        <p:txBody>
          <a:bodyPr>
            <a:noAutofit/>
          </a:bodyPr>
          <a:lstStyle/>
          <a:p>
            <a:pPr algn="ctr">
              <a:buNone/>
            </a:pPr>
            <a:r>
              <a:rPr lang="en-US" sz="2000" dirty="0" smtClean="0"/>
              <a:t>Contact your register of deeds for assistance</a:t>
            </a:r>
            <a:endParaRPr lang="en-US" sz="2000" dirty="0" smtClean="0"/>
          </a:p>
          <a:p>
            <a:endParaRPr lang="en-US" sz="2000" b="1" dirty="0" smtClean="0"/>
          </a:p>
          <a:p>
            <a:pPr algn="ctr">
              <a:buNone/>
            </a:pPr>
            <a:r>
              <a:rPr lang="en-US" sz="2000" b="1" dirty="0" smtClean="0"/>
              <a:t>  Mollie </a:t>
            </a:r>
            <a:r>
              <a:rPr lang="en-US" sz="2000" b="1" dirty="0" smtClean="0"/>
              <a:t>A. McInnis</a:t>
            </a:r>
            <a:r>
              <a:rPr lang="en-US" sz="2000" dirty="0" smtClean="0"/>
              <a:t/>
            </a:r>
            <a:br>
              <a:rPr lang="en-US" sz="2000" dirty="0" smtClean="0"/>
            </a:br>
            <a:r>
              <a:rPr lang="en-US" sz="2000" dirty="0" smtClean="0"/>
              <a:t>Lee County Register Of </a:t>
            </a:r>
            <a:r>
              <a:rPr lang="en-US" sz="2000" dirty="0" smtClean="0"/>
              <a:t>Deed</a:t>
            </a:r>
          </a:p>
          <a:p>
            <a:pPr algn="ctr">
              <a:buNone/>
            </a:pPr>
            <a:r>
              <a:rPr lang="en-US" sz="2000" dirty="0" smtClean="0"/>
              <a:t>Lee </a:t>
            </a:r>
            <a:r>
              <a:rPr lang="en-US" sz="2000" dirty="0" smtClean="0"/>
              <a:t>County  Courthouse</a:t>
            </a:r>
            <a:br>
              <a:rPr lang="en-US" sz="2000" dirty="0" smtClean="0"/>
            </a:br>
            <a:r>
              <a:rPr lang="en-US" sz="2000" dirty="0" smtClean="0"/>
              <a:t>1408 S. Horner Blvd</a:t>
            </a:r>
            <a:br>
              <a:rPr lang="en-US" sz="2000" dirty="0" smtClean="0"/>
            </a:br>
            <a:r>
              <a:rPr lang="en-US" sz="2000" dirty="0" smtClean="0"/>
              <a:t>P.O. Box 2040</a:t>
            </a:r>
            <a:br>
              <a:rPr lang="en-US" sz="2000" dirty="0" smtClean="0"/>
            </a:br>
            <a:r>
              <a:rPr lang="en-US" sz="2000" dirty="0" smtClean="0"/>
              <a:t>Sanford, NC 27330</a:t>
            </a:r>
            <a:br>
              <a:rPr lang="en-US" sz="2000" dirty="0" smtClean="0"/>
            </a:br>
            <a:r>
              <a:rPr lang="en-US" sz="2000" dirty="0" smtClean="0"/>
              <a:t>8:00am - 5:00pm Mon - Fri</a:t>
            </a:r>
            <a:br>
              <a:rPr lang="en-US" sz="2000" dirty="0" smtClean="0"/>
            </a:br>
            <a:r>
              <a:rPr lang="en-US" sz="2000" b="1" dirty="0" smtClean="0"/>
              <a:t>            (919)718-4585  </a:t>
            </a:r>
            <a:endParaRPr lang="en-US" sz="2000" b="1" dirty="0" smtClean="0"/>
          </a:p>
          <a:p>
            <a:pPr algn="ctr"/>
            <a:endParaRPr lang="en-US" sz="2000" b="1" dirty="0" smtClean="0"/>
          </a:p>
          <a:p>
            <a:pPr algn="ctr">
              <a:buNone/>
            </a:pPr>
            <a:r>
              <a:rPr lang="en-US" sz="2000" b="1" dirty="0" smtClean="0"/>
              <a:t>		Remote search site: </a:t>
            </a:r>
            <a:r>
              <a:rPr lang="en-US" sz="2000" b="1" dirty="0" smtClean="0">
                <a:hlinkClick r:id="rId2"/>
              </a:rPr>
              <a:t>http://www.leencrod.org/</a:t>
            </a:r>
            <a:r>
              <a:rPr lang="en-US" sz="2000" b="1" dirty="0" smtClean="0"/>
              <a:t>    </a:t>
            </a:r>
            <a:r>
              <a:rPr lang="en-US" sz="2000" dirty="0" smtClean="0"/>
              <a:t> </a:t>
            </a:r>
            <a:br>
              <a:rPr lang="en-US" sz="20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find out who owns my mineral rights? </a:t>
            </a:r>
            <a:r>
              <a:rPr lang="en-US" i="1" dirty="0" smtClean="0"/>
              <a:t>(continued)</a:t>
            </a:r>
            <a:endParaRPr lang="en-US" i="1" dirty="0"/>
          </a:p>
        </p:txBody>
      </p:sp>
      <p:sp>
        <p:nvSpPr>
          <p:cNvPr id="3" name="Content Placeholder 2"/>
          <p:cNvSpPr>
            <a:spLocks noGrp="1"/>
          </p:cNvSpPr>
          <p:nvPr>
            <p:ph idx="1"/>
          </p:nvPr>
        </p:nvSpPr>
        <p:spPr/>
        <p:txBody>
          <a:bodyPr/>
          <a:lstStyle/>
          <a:p>
            <a:pPr>
              <a:buNone/>
            </a:pPr>
            <a:r>
              <a:rPr lang="en-US" sz="2000" dirty="0" smtClean="0"/>
              <a:t>Contact Lee County GIS Strategic Services</a:t>
            </a:r>
          </a:p>
          <a:p>
            <a:pPr algn="ctr">
              <a:buNone/>
            </a:pPr>
            <a:endParaRPr lang="en-US" sz="2000" dirty="0" smtClean="0"/>
          </a:p>
          <a:p>
            <a:pPr algn="ctr">
              <a:buNone/>
            </a:pPr>
            <a:endParaRPr lang="en-US" sz="2000" dirty="0" smtClean="0"/>
          </a:p>
          <a:p>
            <a:pPr algn="ctr">
              <a:buNone/>
            </a:pPr>
            <a:r>
              <a:rPr lang="en-US" sz="2000" dirty="0" smtClean="0"/>
              <a:t>Don </a:t>
            </a:r>
            <a:r>
              <a:rPr lang="en-US" sz="2000" dirty="0" smtClean="0"/>
              <a:t>Kovasckitz</a:t>
            </a:r>
            <a:r>
              <a:rPr lang="en-US" sz="2000" dirty="0" smtClean="0"/>
              <a:t>  Director</a:t>
            </a:r>
            <a:r>
              <a:rPr lang="en-US" sz="2000" dirty="0" smtClean="0"/>
              <a:t>                 </a:t>
            </a:r>
            <a:endParaRPr lang="en-US" sz="2000" dirty="0" smtClean="0"/>
          </a:p>
          <a:p>
            <a:pPr algn="ctr">
              <a:buNone/>
            </a:pPr>
            <a:r>
              <a:rPr lang="en-US" sz="2000" u="sng" dirty="0" smtClean="0">
                <a:hlinkClick r:id="rId2"/>
              </a:rPr>
              <a:t>dkovasckitz@leecountync.gov</a:t>
            </a:r>
            <a:r>
              <a:rPr lang="en-US" sz="2000" dirty="0" smtClean="0"/>
              <a:t> </a:t>
            </a:r>
          </a:p>
          <a:p>
            <a:pPr algn="ctr">
              <a:buNone/>
            </a:pPr>
            <a:r>
              <a:rPr lang="en-US" sz="2000" dirty="0" smtClean="0"/>
              <a:t>Summit</a:t>
            </a:r>
            <a:r>
              <a:rPr lang="en-US" sz="2000" dirty="0" smtClean="0"/>
              <a:t> Building</a:t>
            </a:r>
            <a:br>
              <a:rPr lang="en-US" sz="2000" dirty="0" smtClean="0"/>
            </a:br>
            <a:r>
              <a:rPr lang="en-US" sz="2000" dirty="0" smtClean="0"/>
              <a:t>408 Summit Drive</a:t>
            </a:r>
            <a:br>
              <a:rPr lang="en-US" sz="2000" dirty="0" smtClean="0"/>
            </a:br>
            <a:r>
              <a:rPr lang="en-US" sz="2000" dirty="0" smtClean="0"/>
              <a:t>Sanford, NC 27330</a:t>
            </a:r>
          </a:p>
          <a:p>
            <a:pPr algn="ctr">
              <a:buNone/>
            </a:pPr>
            <a:r>
              <a:rPr lang="en-US" sz="2000" b="1" dirty="0" smtClean="0"/>
              <a:t>           </a:t>
            </a:r>
            <a:r>
              <a:rPr lang="en-US" sz="2000" b="1" dirty="0" smtClean="0"/>
              <a:t>	     </a:t>
            </a:r>
            <a:r>
              <a:rPr lang="en-US" sz="2000" b="1" dirty="0" smtClean="0">
                <a:hlinkClick r:id="rId3"/>
              </a:rPr>
              <a:t>Link to interactive map</a:t>
            </a:r>
            <a:r>
              <a:rPr lang="en-US" sz="2000" b="1" dirty="0" smtClean="0"/>
              <a:t> </a:t>
            </a:r>
            <a:r>
              <a:rPr lang="en-US" b="1" dirty="0" smtClean="0"/>
              <a:t>     </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 you could contact a lawyer...</a:t>
            </a:r>
            <a:endParaRPr lang="en-US" dirty="0"/>
          </a:p>
        </p:txBody>
      </p:sp>
      <p:pic>
        <p:nvPicPr>
          <p:cNvPr id="19458" name="Picture 2" descr="C:\Users\owner\Desktop\images (1).jpg"/>
          <p:cNvPicPr>
            <a:picLocks noGrp="1" noChangeAspect="1" noChangeArrowheads="1"/>
          </p:cNvPicPr>
          <p:nvPr>
            <p:ph idx="1"/>
          </p:nvPr>
        </p:nvPicPr>
        <p:blipFill>
          <a:blip r:embed="rId2" cstate="print"/>
          <a:stretch>
            <a:fillRect/>
          </a:stretch>
        </p:blipFill>
        <p:spPr bwMode="auto">
          <a:xfrm>
            <a:off x="3338512" y="2939256"/>
            <a:ext cx="2466975" cy="1847850"/>
          </a:xfrm>
          <a:prstGeom prst="rect">
            <a:avLst/>
          </a:prstGeom>
          <a:noFill/>
        </p:spPr>
      </p:pic>
      <p:sp>
        <p:nvSpPr>
          <p:cNvPr id="5" name="TextBox 4"/>
          <p:cNvSpPr txBox="1"/>
          <p:nvPr/>
        </p:nvSpPr>
        <p:spPr>
          <a:xfrm>
            <a:off x="914400" y="2057400"/>
            <a:ext cx="7543800" cy="646331"/>
          </a:xfrm>
          <a:prstGeom prst="rect">
            <a:avLst/>
          </a:prstGeom>
          <a:noFill/>
        </p:spPr>
        <p:txBody>
          <a:bodyPr wrap="square" rtlCol="0">
            <a:spAutoFit/>
          </a:bodyPr>
          <a:lstStyle/>
          <a:p>
            <a:pPr algn="ctr"/>
            <a:r>
              <a:rPr lang="en-US" dirty="0" smtClean="0"/>
              <a:t>You could start with a simple title search, but complex mineral deed searches can be quite expensive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770" decel="100000"/>
                                        <p:tgtEl>
                                          <p:spTgt spid="19458"/>
                                        </p:tgtEl>
                                      </p:cBhvr>
                                    </p:animEffect>
                                    <p:animScale>
                                      <p:cBhvr>
                                        <p:cTn id="8" dur="770" decel="100000"/>
                                        <p:tgtEl>
                                          <p:spTgt spid="19458"/>
                                        </p:tgtEl>
                                      </p:cBhvr>
                                      <p:from x="10000" y="10000"/>
                                      <p:to x="200000" y="450000"/>
                                    </p:animScale>
                                    <p:animScale>
                                      <p:cBhvr>
                                        <p:cTn id="9" dur="1230" accel="100000" fill="hold">
                                          <p:stCondLst>
                                            <p:cond delay="770"/>
                                          </p:stCondLst>
                                        </p:cTn>
                                        <p:tgtEl>
                                          <p:spTgt spid="19458"/>
                                        </p:tgtEl>
                                      </p:cBhvr>
                                      <p:from x="200000" y="450000"/>
                                      <p:to x="100000" y="100000"/>
                                    </p:animScale>
                                    <p:set>
                                      <p:cBhvr>
                                        <p:cTn id="10" dur="770" fill="hold"/>
                                        <p:tgtEl>
                                          <p:spTgt spid="19458"/>
                                        </p:tgtEl>
                                        <p:attrNameLst>
                                          <p:attrName>ppt_x</p:attrName>
                                        </p:attrNameLst>
                                      </p:cBhvr>
                                      <p:to>
                                        <p:strVal val="(0.5)"/>
                                      </p:to>
                                    </p:set>
                                    <p:anim from="(0.5)" to="(#ppt_x)" calcmode="lin" valueType="num">
                                      <p:cBhvr>
                                        <p:cTn id="11" dur="1230" accel="100000" fill="hold">
                                          <p:stCondLst>
                                            <p:cond delay="770"/>
                                          </p:stCondLst>
                                        </p:cTn>
                                        <p:tgtEl>
                                          <p:spTgt spid="19458"/>
                                        </p:tgtEl>
                                        <p:attrNameLst>
                                          <p:attrName>ppt_x</p:attrName>
                                        </p:attrNameLst>
                                      </p:cBhvr>
                                    </p:anim>
                                    <p:set>
                                      <p:cBhvr>
                                        <p:cTn id="12" dur="770" fill="hold"/>
                                        <p:tgtEl>
                                          <p:spTgt spid="19458"/>
                                        </p:tgtEl>
                                        <p:attrNameLst>
                                          <p:attrName>ppt_y</p:attrName>
                                        </p:attrNameLst>
                                      </p:cBhvr>
                                      <p:to>
                                        <p:strVal val="(#ppt_y+0.4)"/>
                                      </p:to>
                                    </p:set>
                                    <p:anim from="(#ppt_y+0.4)" to="(#ppt_y)" calcmode="lin" valueType="num">
                                      <p:cBhvr>
                                        <p:cTn id="13" dur="1230" accel="100000" fill="hold">
                                          <p:stCondLst>
                                            <p:cond delay="770"/>
                                          </p:stCondLst>
                                        </p:cTn>
                                        <p:tgtEl>
                                          <p:spTgt spid="194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620962"/>
          </a:xfrm>
        </p:spPr>
        <p:txBody>
          <a:bodyPr>
            <a:noAutofit/>
          </a:bodyPr>
          <a:lstStyle/>
          <a:p>
            <a:pPr algn="ctr"/>
            <a:r>
              <a:rPr lang="en-US" sz="3600" dirty="0" smtClean="0"/>
              <a:t>Thank you for your attention!</a:t>
            </a:r>
            <a:br>
              <a:rPr lang="en-US" sz="3600" dirty="0" smtClean="0"/>
            </a:br>
            <a:r>
              <a:rPr lang="en-US" sz="3600" dirty="0" smtClean="0"/>
              <a:t>The movie Split Estate is a very powerful film. It is available on Netflix, I also have a copy and can arrange a showing for your group if you are interested.</a:t>
            </a:r>
            <a:endParaRPr lang="en-US" sz="3600" dirty="0"/>
          </a:p>
        </p:txBody>
      </p:sp>
      <p:pic>
        <p:nvPicPr>
          <p:cNvPr id="4" name="Content Placeholder 3" descr="images (1).jpg"/>
          <p:cNvPicPr>
            <a:picLocks noGrp="1" noChangeAspect="1"/>
          </p:cNvPicPr>
          <p:nvPr>
            <p:ph idx="1"/>
          </p:nvPr>
        </p:nvPicPr>
        <p:blipFill>
          <a:blip r:embed="rId2" cstate="print"/>
          <a:stretch>
            <a:fillRect/>
          </a:stretch>
        </p:blipFill>
        <p:spPr>
          <a:xfrm>
            <a:off x="3124200" y="3276600"/>
            <a:ext cx="1971675" cy="2324100"/>
          </a:xfrm>
        </p:spPr>
      </p:pic>
      <p:sp>
        <p:nvSpPr>
          <p:cNvPr id="5" name="TextBox 4"/>
          <p:cNvSpPr txBox="1"/>
          <p:nvPr/>
        </p:nvSpPr>
        <p:spPr>
          <a:xfrm>
            <a:off x="0" y="6019800"/>
            <a:ext cx="9144000" cy="646331"/>
          </a:xfrm>
          <a:prstGeom prst="rect">
            <a:avLst/>
          </a:prstGeom>
          <a:noFill/>
        </p:spPr>
        <p:txBody>
          <a:bodyPr wrap="square" rtlCol="0">
            <a:spAutoFit/>
          </a:bodyPr>
          <a:lstStyle/>
          <a:p>
            <a:pPr algn="ctr"/>
            <a:r>
              <a:rPr lang="en-US" dirty="0" smtClean="0">
                <a:latin typeface="Lucida Handwriting" pitchFamily="66" charset="0"/>
              </a:rPr>
              <a:t> Therese Vick -   Blue Ridge Environmental Defense League </a:t>
            </a:r>
            <a:r>
              <a:rPr lang="en-US" dirty="0" smtClean="0">
                <a:latin typeface="Lucida Handwriting" pitchFamily="66" charset="0"/>
                <a:hlinkClick r:id="rId3"/>
              </a:rPr>
              <a:t>therese.vick@gmail.com</a:t>
            </a:r>
            <a:r>
              <a:rPr lang="en-US" dirty="0" smtClean="0">
                <a:latin typeface="Lucida Handwriting" pitchFamily="66" charset="0"/>
              </a:rPr>
              <a:t>  www.bredl.org</a:t>
            </a:r>
            <a:endParaRPr lang="en-US" dirty="0">
              <a:latin typeface="Lucida Handwriting" pitchFamily="66" charset="0"/>
            </a:endParaRPr>
          </a:p>
        </p:txBody>
      </p:sp>
      <p:pic>
        <p:nvPicPr>
          <p:cNvPr id="6" name="Picture 5" descr="images.jpg"/>
          <p:cNvPicPr>
            <a:picLocks noChangeAspect="1"/>
          </p:cNvPicPr>
          <p:nvPr/>
        </p:nvPicPr>
        <p:blipFill>
          <a:blip r:embed="rId4" cstate="print"/>
          <a:stretch>
            <a:fillRect/>
          </a:stretch>
        </p:blipFill>
        <p:spPr>
          <a:xfrm>
            <a:off x="7315200" y="4876800"/>
            <a:ext cx="1143000" cy="1085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split (or severed) estate?</a:t>
            </a:r>
            <a:endParaRPr lang="en-US" dirty="0"/>
          </a:p>
        </p:txBody>
      </p:sp>
      <p:sp>
        <p:nvSpPr>
          <p:cNvPr id="3" name="Content Placeholder 2"/>
          <p:cNvSpPr>
            <a:spLocks noGrp="1"/>
          </p:cNvSpPr>
          <p:nvPr>
            <p:ph idx="1"/>
          </p:nvPr>
        </p:nvSpPr>
        <p:spPr/>
        <p:txBody>
          <a:bodyPr>
            <a:normAutofit lnSpcReduction="10000"/>
          </a:bodyPr>
          <a:lstStyle/>
          <a:p>
            <a:r>
              <a:rPr lang="en-US" sz="2400" b="1" dirty="0" smtClean="0"/>
              <a:t>“Split </a:t>
            </a:r>
            <a:r>
              <a:rPr lang="en-US" sz="2400" b="1" dirty="0" smtClean="0"/>
              <a:t>Estate </a:t>
            </a:r>
            <a:r>
              <a:rPr lang="en-US" sz="2400" dirty="0" smtClean="0"/>
              <a:t>- The concept of Split Estate dates back to English law, which reserved the mineral rights of all land, public and private to the king. Over time, Split Estate has come to be defined as a situation in which a property owner is not the same party who owns the rights to extract minerals from underneath the property. In fact, especially in the Western states, surface owners rarely own their mineral rights, and the party who does own them, is entitled to extract them, even if the surface owner doesn't want them to</a:t>
            </a:r>
            <a:r>
              <a:rPr lang="en-US" sz="2400" dirty="0" smtClean="0"/>
              <a:t>.” </a:t>
            </a:r>
            <a:r>
              <a:rPr lang="en-US" sz="2400" dirty="0" smtClean="0">
                <a:hlinkClick r:id="rId2"/>
              </a:rPr>
              <a:t>http://www.splitestate.com/fracking.html</a:t>
            </a:r>
            <a:endParaRPr lang="en-US" sz="2400" dirty="0" smtClean="0"/>
          </a:p>
          <a:p>
            <a:endParaRPr lang="en-US" sz="2400" dirty="0" smtClean="0"/>
          </a:p>
          <a:p>
            <a:pPr algn="ctr">
              <a:buNone/>
            </a:pPr>
            <a:r>
              <a:rPr lang="en-US" sz="2400" b="1" i="1" dirty="0" smtClean="0"/>
              <a:t>It is estimated that there are 0ver 7000 acres of Split Estates in Lee County</a:t>
            </a:r>
            <a:endParaRPr lang="en-US" sz="24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smtClean="0"/>
              <a:t>What protections do citizens with split estates have?</a:t>
            </a:r>
            <a:endParaRPr lang="en-US" dirty="0"/>
          </a:p>
        </p:txBody>
      </p:sp>
      <p:sp>
        <p:nvSpPr>
          <p:cNvPr id="3" name="Content Placeholder 2"/>
          <p:cNvSpPr>
            <a:spLocks noGrp="1"/>
          </p:cNvSpPr>
          <p:nvPr>
            <p:ph idx="1"/>
          </p:nvPr>
        </p:nvSpPr>
        <p:spPr>
          <a:xfrm>
            <a:off x="381000" y="2971800"/>
            <a:ext cx="8229600" cy="4525963"/>
          </a:xfrm>
        </p:spPr>
        <p:txBody>
          <a:bodyPr/>
          <a:lstStyle/>
          <a:p>
            <a:pPr algn="ctr">
              <a:buNone/>
            </a:pPr>
            <a:r>
              <a:rPr lang="en-US" dirty="0" smtClean="0"/>
              <a:t>At this time there are essentially no laws regulating severed estates and the treatment of surface owners.</a:t>
            </a:r>
            <a:endParaRPr lang="en-US" dirty="0"/>
          </a:p>
        </p:txBody>
      </p:sp>
      <p:pic>
        <p:nvPicPr>
          <p:cNvPr id="5" name="Picture 4" descr="images.jpg"/>
          <p:cNvPicPr>
            <a:picLocks noChangeAspect="1"/>
          </p:cNvPicPr>
          <p:nvPr/>
        </p:nvPicPr>
        <p:blipFill>
          <a:blip r:embed="rId2" cstate="print"/>
          <a:stretch>
            <a:fillRect/>
          </a:stretch>
        </p:blipFill>
        <p:spPr>
          <a:xfrm>
            <a:off x="2362200" y="5410200"/>
            <a:ext cx="4191000" cy="685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otw-xfer01.dot.state.nc.us/imgdot/DOTStateTravelMap/lee.jpg"/>
          <p:cNvPicPr>
            <a:picLocks noChangeAspect="1" noChangeArrowheads="1"/>
          </p:cNvPicPr>
          <p:nvPr/>
        </p:nvPicPr>
        <p:blipFill>
          <a:blip r:embed="rId2" cstate="print"/>
          <a:srcRect l="13675" t="21795" r="16239"/>
          <a:stretch>
            <a:fillRect/>
          </a:stretch>
        </p:blipFill>
        <p:spPr bwMode="auto">
          <a:xfrm>
            <a:off x="304800" y="1143000"/>
            <a:ext cx="3124200" cy="4648200"/>
          </a:xfrm>
          <a:prstGeom prst="rect">
            <a:avLst/>
          </a:prstGeom>
          <a:noFill/>
        </p:spPr>
      </p:pic>
      <p:pic>
        <p:nvPicPr>
          <p:cNvPr id="3" name="Picture 2" descr="C:\Users\owner\Desktop\_ags_mapa1b57af462dd46ad98bad29f13b450e9x.jpg"/>
          <p:cNvPicPr>
            <a:picLocks noChangeAspect="1" noChangeArrowheads="1"/>
          </p:cNvPicPr>
          <p:nvPr/>
        </p:nvPicPr>
        <p:blipFill>
          <a:blip r:embed="rId3" cstate="print"/>
          <a:srcRect/>
          <a:stretch>
            <a:fillRect/>
          </a:stretch>
        </p:blipFill>
        <p:spPr bwMode="auto">
          <a:xfrm>
            <a:off x="3581400" y="1524000"/>
            <a:ext cx="5346384" cy="4023360"/>
          </a:xfrm>
          <a:prstGeom prst="rect">
            <a:avLst/>
          </a:prstGeom>
          <a:noFill/>
        </p:spPr>
      </p:pic>
      <p:sp>
        <p:nvSpPr>
          <p:cNvPr id="4" name="TextBox 3"/>
          <p:cNvSpPr txBox="1"/>
          <p:nvPr/>
        </p:nvSpPr>
        <p:spPr>
          <a:xfrm>
            <a:off x="228600" y="6019800"/>
            <a:ext cx="3581400" cy="646331"/>
          </a:xfrm>
          <a:prstGeom prst="rect">
            <a:avLst/>
          </a:prstGeom>
          <a:noFill/>
        </p:spPr>
        <p:txBody>
          <a:bodyPr wrap="square" rtlCol="0">
            <a:spAutoFit/>
          </a:bodyPr>
          <a:lstStyle/>
          <a:p>
            <a:r>
              <a:rPr lang="en-US" dirty="0" smtClean="0"/>
              <a:t>Lee County NC Road Map from NC DOT</a:t>
            </a:r>
            <a:endParaRPr lang="en-US" dirty="0"/>
          </a:p>
        </p:txBody>
      </p:sp>
      <p:sp>
        <p:nvSpPr>
          <p:cNvPr id="5" name="TextBox 4"/>
          <p:cNvSpPr txBox="1"/>
          <p:nvPr/>
        </p:nvSpPr>
        <p:spPr>
          <a:xfrm>
            <a:off x="4419600" y="5638800"/>
            <a:ext cx="4419600" cy="646331"/>
          </a:xfrm>
          <a:prstGeom prst="rect">
            <a:avLst/>
          </a:prstGeom>
          <a:noFill/>
        </p:spPr>
        <p:txBody>
          <a:bodyPr wrap="square" rtlCol="0">
            <a:spAutoFit/>
          </a:bodyPr>
          <a:lstStyle/>
          <a:p>
            <a:r>
              <a:rPr lang="en-US" dirty="0" smtClean="0"/>
              <a:t>Lee County  NC Map from Lee County GIS Strategic Services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You Own Your Mineral Rights?</a:t>
            </a:r>
            <a:endParaRPr lang="en-US" dirty="0"/>
          </a:p>
        </p:txBody>
      </p:sp>
      <p:pic>
        <p:nvPicPr>
          <p:cNvPr id="4097" name="Picture 1" descr="C:\Users\owner\Desktop\_ags_mapc241e28d1d31474fb9cad242345b9843x.jpg"/>
          <p:cNvPicPr>
            <a:picLocks noGrp="1" noChangeAspect="1" noChangeArrowheads="1"/>
          </p:cNvPicPr>
          <p:nvPr>
            <p:ph idx="1"/>
          </p:nvPr>
        </p:nvPicPr>
        <p:blipFill>
          <a:blip r:embed="rId2" cstate="print"/>
          <a:stretch>
            <a:fillRect/>
          </a:stretch>
        </p:blipFill>
        <p:spPr bwMode="auto">
          <a:xfrm>
            <a:off x="1143000" y="1066800"/>
            <a:ext cx="6439967" cy="4846320"/>
          </a:xfrm>
          <a:prstGeom prst="rect">
            <a:avLst/>
          </a:prstGeom>
          <a:noFill/>
        </p:spPr>
      </p:pic>
      <p:sp>
        <p:nvSpPr>
          <p:cNvPr id="5" name="TextBox 4"/>
          <p:cNvSpPr txBox="1"/>
          <p:nvPr/>
        </p:nvSpPr>
        <p:spPr>
          <a:xfrm>
            <a:off x="228600" y="6172200"/>
            <a:ext cx="8077200" cy="369332"/>
          </a:xfrm>
          <a:prstGeom prst="rect">
            <a:avLst/>
          </a:prstGeom>
          <a:noFill/>
        </p:spPr>
        <p:txBody>
          <a:bodyPr wrap="square" rtlCol="0">
            <a:spAutoFit/>
          </a:bodyPr>
          <a:lstStyle/>
          <a:p>
            <a:r>
              <a:rPr lang="en-US" b="1" dirty="0" smtClean="0"/>
              <a:t>Map of Lee County NC Showing Leased Land from Lee County GIS Strategic Services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ags_mapb169eeebbb214a7c8d7be63983e685aex.jpg"/>
          <p:cNvPicPr>
            <a:picLocks noChangeAspect="1"/>
          </p:cNvPicPr>
          <p:nvPr/>
        </p:nvPicPr>
        <p:blipFill>
          <a:blip r:embed="rId2" cstate="print"/>
          <a:stretch>
            <a:fillRect/>
          </a:stretch>
        </p:blipFill>
        <p:spPr>
          <a:xfrm>
            <a:off x="819150" y="604837"/>
            <a:ext cx="7505700" cy="5648325"/>
          </a:xfrm>
          <a:prstGeom prst="rect">
            <a:avLst/>
          </a:prstGeom>
        </p:spPr>
      </p:pic>
      <p:sp>
        <p:nvSpPr>
          <p:cNvPr id="3" name="TextBox 2"/>
          <p:cNvSpPr txBox="1"/>
          <p:nvPr/>
        </p:nvSpPr>
        <p:spPr>
          <a:xfrm>
            <a:off x="152400" y="6248400"/>
            <a:ext cx="8763000" cy="369332"/>
          </a:xfrm>
          <a:prstGeom prst="rect">
            <a:avLst/>
          </a:prstGeom>
          <a:noFill/>
        </p:spPr>
        <p:txBody>
          <a:bodyPr wrap="square" rtlCol="0">
            <a:spAutoFit/>
          </a:bodyPr>
          <a:lstStyle/>
          <a:p>
            <a:r>
              <a:rPr lang="en-US" dirty="0" smtClean="0"/>
              <a:t>Map of Lee County NC Showing the </a:t>
            </a:r>
            <a:r>
              <a:rPr lang="en-US" dirty="0" err="1" smtClean="0"/>
              <a:t>Hydrography</a:t>
            </a:r>
            <a:r>
              <a:rPr lang="en-US" dirty="0" smtClean="0"/>
              <a:t>  from Lee County  GIS  Strategic Services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ags_mapd953579f85fd49389ccc21f74b9de74bx.jpg"/>
          <p:cNvPicPr>
            <a:picLocks noChangeAspect="1"/>
          </p:cNvPicPr>
          <p:nvPr/>
        </p:nvPicPr>
        <p:blipFill>
          <a:blip r:embed="rId2" cstate="print"/>
          <a:stretch>
            <a:fillRect/>
          </a:stretch>
        </p:blipFill>
        <p:spPr>
          <a:xfrm>
            <a:off x="819150" y="604837"/>
            <a:ext cx="7505700" cy="5648325"/>
          </a:xfrm>
          <a:prstGeom prst="rect">
            <a:avLst/>
          </a:prstGeom>
        </p:spPr>
      </p:pic>
      <p:sp>
        <p:nvSpPr>
          <p:cNvPr id="4" name="TextBox 3"/>
          <p:cNvSpPr txBox="1"/>
          <p:nvPr/>
        </p:nvSpPr>
        <p:spPr>
          <a:xfrm>
            <a:off x="0" y="6248400"/>
            <a:ext cx="9144000" cy="369332"/>
          </a:xfrm>
          <a:prstGeom prst="rect">
            <a:avLst/>
          </a:prstGeom>
          <a:noFill/>
        </p:spPr>
        <p:txBody>
          <a:bodyPr wrap="square" rtlCol="0">
            <a:spAutoFit/>
          </a:bodyPr>
          <a:lstStyle/>
          <a:p>
            <a:r>
              <a:rPr lang="en-US" b="1" dirty="0" smtClean="0"/>
              <a:t>Map of Lee County Showing Residential Properties from Lee County GIS Strategic Services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ags_mapdac632ec46724475942cbe762c9f101cx.jpg"/>
          <p:cNvPicPr>
            <a:picLocks noChangeAspect="1"/>
          </p:cNvPicPr>
          <p:nvPr/>
        </p:nvPicPr>
        <p:blipFill>
          <a:blip r:embed="rId2" cstate="print"/>
          <a:stretch>
            <a:fillRect/>
          </a:stretch>
        </p:blipFill>
        <p:spPr>
          <a:xfrm>
            <a:off x="819150" y="604837"/>
            <a:ext cx="7505700" cy="5648325"/>
          </a:xfrm>
          <a:prstGeom prst="rect">
            <a:avLst/>
          </a:prstGeom>
        </p:spPr>
      </p:pic>
      <p:sp>
        <p:nvSpPr>
          <p:cNvPr id="3" name="TextBox 2"/>
          <p:cNvSpPr txBox="1"/>
          <p:nvPr/>
        </p:nvSpPr>
        <p:spPr>
          <a:xfrm>
            <a:off x="0" y="6172200"/>
            <a:ext cx="9144000" cy="646331"/>
          </a:xfrm>
          <a:prstGeom prst="rect">
            <a:avLst/>
          </a:prstGeom>
          <a:noFill/>
        </p:spPr>
        <p:txBody>
          <a:bodyPr wrap="square" rtlCol="0">
            <a:spAutoFit/>
          </a:bodyPr>
          <a:lstStyle/>
          <a:p>
            <a:r>
              <a:rPr lang="en-US" b="1" dirty="0" smtClean="0"/>
              <a:t>Map of Lee County  Showing NC Residential Property Overlaid With Leased Land from Lee County GIS Strategic Systems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 ups of some of the leased mineral rights in Lee County NC</a:t>
            </a:r>
            <a:endParaRPr lang="en-US" dirty="0"/>
          </a:p>
        </p:txBody>
      </p:sp>
      <p:pic>
        <p:nvPicPr>
          <p:cNvPr id="18434" name="Picture 2" descr="C:\Users\owner\Desktop\_ags_mapfe6664a874ae4df3875cc64d9704521bx.jpg"/>
          <p:cNvPicPr>
            <a:picLocks noGrp="1" noChangeAspect="1" noChangeArrowheads="1"/>
          </p:cNvPicPr>
          <p:nvPr>
            <p:ph idx="1"/>
          </p:nvPr>
        </p:nvPicPr>
        <p:blipFill>
          <a:blip r:embed="rId2" cstate="print"/>
          <a:stretch>
            <a:fillRect/>
          </a:stretch>
        </p:blipFill>
        <p:spPr bwMode="auto">
          <a:xfrm>
            <a:off x="457200" y="1882600"/>
            <a:ext cx="8229600" cy="3961163"/>
          </a:xfrm>
          <a:prstGeom prst="rect">
            <a:avLst/>
          </a:prstGeom>
          <a:noFill/>
        </p:spPr>
      </p:pic>
      <p:sp>
        <p:nvSpPr>
          <p:cNvPr id="5" name="TextBox 4"/>
          <p:cNvSpPr txBox="1"/>
          <p:nvPr/>
        </p:nvSpPr>
        <p:spPr>
          <a:xfrm>
            <a:off x="533400" y="1447800"/>
            <a:ext cx="4773743" cy="369332"/>
          </a:xfrm>
          <a:prstGeom prst="rect">
            <a:avLst/>
          </a:prstGeom>
          <a:noFill/>
        </p:spPr>
        <p:txBody>
          <a:bodyPr wrap="none" rtlCol="0">
            <a:spAutoFit/>
          </a:bodyPr>
          <a:lstStyle/>
          <a:p>
            <a:r>
              <a:rPr lang="en-US" i="1" dirty="0" smtClean="0"/>
              <a:t>The red  “1” in the yellow dot is 957 Cumnock Rd</a:t>
            </a:r>
            <a:endParaRPr lang="en-US"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242</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SPLIT  </vt:lpstr>
      <vt:lpstr>What is a split (or severed) estate?</vt:lpstr>
      <vt:lpstr>What protections do citizens with split estates have?</vt:lpstr>
      <vt:lpstr>Slide 4</vt:lpstr>
      <vt:lpstr>Do You Own Your Mineral Rights?</vt:lpstr>
      <vt:lpstr>Slide 6</vt:lpstr>
      <vt:lpstr>Slide 7</vt:lpstr>
      <vt:lpstr>Slide 8</vt:lpstr>
      <vt:lpstr>Close ups of some of the leased mineral rights in Lee County NC</vt:lpstr>
      <vt:lpstr>Slide 10</vt:lpstr>
      <vt:lpstr>How do I find out who owns my mineral rights?</vt:lpstr>
      <vt:lpstr>How do I find out who owns my mineral rights? (continued)</vt:lpstr>
      <vt:lpstr>OR you could contact a lawyer...</vt:lpstr>
      <vt:lpstr>Thank you for your attention! The movie Split Estate is a very powerful film. It is available on Netflix, I also have a copy and can arrange a showing for your group if you are interested.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SPLIT</dc:title>
  <dc:creator>owner</dc:creator>
  <cp:lastModifiedBy>owner</cp:lastModifiedBy>
  <cp:revision>4</cp:revision>
  <dcterms:created xsi:type="dcterms:W3CDTF">2013-02-07T15:02:30Z</dcterms:created>
  <dcterms:modified xsi:type="dcterms:W3CDTF">2013-02-12T18:24:38Z</dcterms:modified>
</cp:coreProperties>
</file>